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91" r:id="rId5"/>
    <p:sldId id="303" r:id="rId6"/>
    <p:sldId id="304" r:id="rId7"/>
    <p:sldId id="292" r:id="rId8"/>
    <p:sldId id="293" r:id="rId9"/>
    <p:sldId id="294" r:id="rId10"/>
    <p:sldId id="302" r:id="rId11"/>
    <p:sldId id="307" r:id="rId12"/>
    <p:sldId id="308" r:id="rId13"/>
    <p:sldId id="296" r:id="rId14"/>
    <p:sldId id="297" r:id="rId15"/>
    <p:sldId id="310" r:id="rId16"/>
    <p:sldId id="298" r:id="rId17"/>
    <p:sldId id="305" r:id="rId18"/>
    <p:sldId id="306" r:id="rId19"/>
    <p:sldId id="309" r:id="rId20"/>
    <p:sldId id="300" r:id="rId21"/>
    <p:sldId id="311" r:id="rId22"/>
    <p:sldId id="301" r:id="rId23"/>
    <p:sldId id="285" r:id="rId24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4"/>
    <p:restoredTop sz="94737"/>
  </p:normalViewPr>
  <p:slideViewPr>
    <p:cSldViewPr snapToGrid="0" snapToObjects="1">
      <p:cViewPr>
        <p:scale>
          <a:sx n="99" d="100"/>
          <a:sy n="99" d="100"/>
        </p:scale>
        <p:origin x="16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549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83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10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325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0357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81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135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4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2061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148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00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514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9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6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0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24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7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image" Target="../media/image5.jpe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2022).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Session-3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660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With contrast vectors we can easily define: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Simple comparisons for multiple conditions.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Complex sets of comparisons across conditions.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They are used in most fMRI analysis packages.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4106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80728" y="1280934"/>
            <a:ext cx="7969704" cy="34344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(implicit) baseline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contrast vectors.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set of values (a.k.a., weights) representing the comparison that we want to make. 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We can use them to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the betas that we will contrast by defining a weight for each beta.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Example: Let’s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select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only the beta for DOG FACES.</a:t>
            </a:r>
            <a:endParaRPr lang="en-US" sz="2000" i="1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A9DA7C3-B53E-5A48-A5B6-592799B34E9B}"/>
              </a:ext>
            </a:extLst>
          </p:cNvPr>
          <p:cNvSpPr txBox="1"/>
          <p:nvPr/>
        </p:nvSpPr>
        <p:spPr>
          <a:xfrm>
            <a:off x="5378896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B418F48D-14E2-9249-9443-D14800E15CFF}"/>
              </a:ext>
            </a:extLst>
          </p:cNvPr>
          <p:cNvSpPr txBox="1"/>
          <p:nvPr/>
        </p:nvSpPr>
        <p:spPr>
          <a:xfrm>
            <a:off x="5348727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9FD4B3C-B92B-C64A-8864-780095B1A5CF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253561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active for DOG FACES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than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6703464" y="3208804"/>
            <a:ext cx="1866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How should we set the contrast vector?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3E09ECB6-0050-A14F-A5DC-1E790992933A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25FB5B-3A94-1B42-ACF6-21C4B7F668B4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04572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more active for DOG FACES than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384A142-B007-8943-A986-3546A39AFDA1}"/>
              </a:ext>
            </a:extLst>
          </p:cNvPr>
          <p:cNvSpPr txBox="1"/>
          <p:nvPr/>
        </p:nvSpPr>
        <p:spPr>
          <a:xfrm>
            <a:off x="5111902" y="4421094"/>
            <a:ext cx="8770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1193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 rotWithShape="1">
          <a:blip r:embed="rId3"/>
          <a:srcRect l="18117" t="42774" r="77996" b="54371"/>
          <a:stretch/>
        </p:blipFill>
        <p:spPr>
          <a:xfrm>
            <a:off x="6277774" y="5405726"/>
            <a:ext cx="2572658" cy="161338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5644601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4"/>
          <a:srcRect t="11982" b="9774"/>
          <a:stretch/>
        </p:blipFill>
        <p:spPr>
          <a:xfrm>
            <a:off x="7039272" y="5792201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5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would this contrast vector give us?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384A142-B007-8943-A986-3546A39AFDA1}"/>
              </a:ext>
            </a:extLst>
          </p:cNvPr>
          <p:cNvSpPr txBox="1"/>
          <p:nvPr/>
        </p:nvSpPr>
        <p:spPr>
          <a:xfrm>
            <a:off x="5111902" y="4421094"/>
            <a:ext cx="877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Contrast </a:t>
            </a:r>
          </a:p>
          <a:p>
            <a:r>
              <a:rPr lang="en-GB" sz="1400" dirty="0"/>
              <a:t>vector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9BFDB4D-7466-2733-984C-B60BD60C0F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19736" b="29577"/>
          <a:stretch/>
        </p:blipFill>
        <p:spPr>
          <a:xfrm>
            <a:off x="6067371" y="4836467"/>
            <a:ext cx="2783061" cy="6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40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419" t="7196" r="26829"/>
          <a:stretch/>
        </p:blipFill>
        <p:spPr>
          <a:xfrm>
            <a:off x="7061472" y="3919358"/>
            <a:ext cx="1719084" cy="2290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5035284" y="3909017"/>
            <a:ext cx="1719084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692456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2" name="Imagen 34">
            <a:extLst>
              <a:ext uri="{FF2B5EF4-FFF2-40B4-BE49-F238E27FC236}">
                <a16:creationId xmlns:a16="http://schemas.microsoft.com/office/drawing/2014/main" id="{05FDCB9E-A1CE-D645-B417-10EABF07B843}"/>
              </a:ext>
            </a:extLst>
          </p:cNvPr>
          <p:cNvPicPr/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728" y="3884033"/>
            <a:ext cx="1727581" cy="227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37">
            <a:extLst>
              <a:ext uri="{FF2B5EF4-FFF2-40B4-BE49-F238E27FC236}">
                <a16:creationId xmlns:a16="http://schemas.microsoft.com/office/drawing/2014/main" id="{ECD19341-D1FA-2C46-8FCB-309C5AF3E819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982" b="9774"/>
          <a:stretch/>
        </p:blipFill>
        <p:spPr>
          <a:xfrm>
            <a:off x="2953758" y="3907976"/>
            <a:ext cx="1727580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37">
            <a:extLst>
              <a:ext uri="{FF2B5EF4-FFF2-40B4-BE49-F238E27FC236}">
                <a16:creationId xmlns:a16="http://schemas.microsoft.com/office/drawing/2014/main" id="{6379851E-C8D9-E64C-A152-93DAE87FF352}"/>
              </a:ext>
            </a:extLst>
          </p:cNvPr>
          <p:cNvPicPr/>
          <p:nvPr/>
        </p:nvPicPr>
        <p:blipFill rotWithShape="1">
          <a:blip r:embed="rId9"/>
          <a:srcRect t="34850" b="43415"/>
          <a:stretch/>
        </p:blipFill>
        <p:spPr>
          <a:xfrm>
            <a:off x="2945262" y="4584192"/>
            <a:ext cx="1727580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34">
            <a:extLst>
              <a:ext uri="{FF2B5EF4-FFF2-40B4-BE49-F238E27FC236}">
                <a16:creationId xmlns:a16="http://schemas.microsoft.com/office/drawing/2014/main" id="{D687FAF3-A505-0745-BF7A-C89F22AEC043}"/>
              </a:ext>
            </a:extLst>
          </p:cNvPr>
          <p:cNvPicPr/>
          <p:nvPr/>
        </p:nvPicPr>
        <p:blipFill rotWithShape="1">
          <a:blip r:embed="rId10"/>
          <a:srcRect t="30769" b="40987"/>
          <a:stretch/>
        </p:blipFill>
        <p:spPr>
          <a:xfrm>
            <a:off x="880728" y="4584193"/>
            <a:ext cx="1727581" cy="642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8F52E2C-1A54-8A42-938F-0EADACD7EC5E}"/>
              </a:ext>
            </a:extLst>
          </p:cNvPr>
          <p:cNvPicPr/>
          <p:nvPr/>
        </p:nvPicPr>
        <p:blipFill rotWithShape="1">
          <a:blip r:embed="rId3"/>
          <a:srcRect l="11419" t="33669" r="26829" b="39818"/>
          <a:stretch/>
        </p:blipFill>
        <p:spPr>
          <a:xfrm>
            <a:off x="7058544" y="4572690"/>
            <a:ext cx="1719084" cy="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0ACEC8C-B6A7-E448-A3CD-9B3260F5CAEF}"/>
              </a:ext>
            </a:extLst>
          </p:cNvPr>
          <p:cNvPicPr/>
          <p:nvPr/>
        </p:nvPicPr>
        <p:blipFill rotWithShape="1">
          <a:blip r:embed="rId4"/>
          <a:srcRect t="29179" b="43043"/>
          <a:stretch/>
        </p:blipFill>
        <p:spPr>
          <a:xfrm>
            <a:off x="5032356" y="4584192"/>
            <a:ext cx="1719084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25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77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C00000"/>
                </a:solidFill>
              </a:rPr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12331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39864384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ACC567A7-6C7D-7045-8F15-69DC6E443A8C}"/>
              </a:ext>
            </a:extLst>
          </p:cNvPr>
          <p:cNvSpPr/>
          <p:nvPr/>
        </p:nvSpPr>
        <p:spPr>
          <a:xfrm>
            <a:off x="718032" y="73944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091A482-26FB-FD44-8D8F-85DFD6D31140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2658178-19F5-2542-B5AB-3317E688FD84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E61C73-409B-5E40-9F4A-21C59A400BDB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25" name="CustomShape 3">
            <a:extLst>
              <a:ext uri="{FF2B5EF4-FFF2-40B4-BE49-F238E27FC236}">
                <a16:creationId xmlns:a16="http://schemas.microsoft.com/office/drawing/2014/main" id="{78A85FD3-7D30-374F-97B8-51BDDB0C7201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1B7B2C09-CED6-5F44-986F-EF120C6BCDAC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EE71156-9D53-9548-B00F-AC2CE9C86D62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28" name="Imagen 34">
            <a:extLst>
              <a:ext uri="{FF2B5EF4-FFF2-40B4-BE49-F238E27FC236}">
                <a16:creationId xmlns:a16="http://schemas.microsoft.com/office/drawing/2014/main" id="{384E93E7-07FB-BA48-B47F-7F3208B27A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37">
            <a:extLst>
              <a:ext uri="{FF2B5EF4-FFF2-40B4-BE49-F238E27FC236}">
                <a16:creationId xmlns:a16="http://schemas.microsoft.com/office/drawing/2014/main" id="{B8527F9C-DB79-204C-A91C-B49D21136B7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7B62A18-925B-D44B-947B-3044A3BE8EE1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3EA5882-C3FF-1847-A0F2-3E0D598EBAD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BA310C6F-571B-D34D-B278-AD40498EEB05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53F9790C-B3B2-0444-8902-77C7FDBC2ED1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4" name="Tabla 3">
            <a:extLst>
              <a:ext uri="{FF2B5EF4-FFF2-40B4-BE49-F238E27FC236}">
                <a16:creationId xmlns:a16="http://schemas.microsoft.com/office/drawing/2014/main" id="{30CBD2EA-3ADD-7B42-BA51-4F439B7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951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1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22325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3A517-469F-1348-93B7-16A5252CB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31447" b="55676"/>
          <a:stretch/>
        </p:blipFill>
        <p:spPr bwMode="auto">
          <a:xfrm>
            <a:off x="5519185" y="3799073"/>
            <a:ext cx="4391375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7B943-1A3D-C34F-8123-8B313C49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85" y="3205078"/>
            <a:ext cx="4373974" cy="73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877F5-7F25-0547-813E-CF7A98BE9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41"/>
          <a:stretch/>
        </p:blipFill>
        <p:spPr>
          <a:xfrm rot="20485226">
            <a:off x="487398" y="5669877"/>
            <a:ext cx="4747585" cy="9794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1F2A75-F9B3-4E4D-A196-A692EDABA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359">
            <a:off x="588076" y="3026001"/>
            <a:ext cx="3324597" cy="24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 estimates cannot be interpreted directly.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 and F co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ntrasts can be used to compare conditions.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Beware of contrasts against implicit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Contrast vectors are widely used and powerful.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When designing an experiment, always chose an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appropriate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520072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should we interpret them?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USD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1561.6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EE9307-ACB3-9B47-AA56-05A097A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25" y="3300582"/>
            <a:ext cx="5068461" cy="3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0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However, we cannot draw inferences directly from betas. Why?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BTC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CC6389-BA06-0E48-8D6D-6728ABA8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04" y="3283670"/>
            <a:ext cx="5415788" cy="34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2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422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490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“real life”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example: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Let’s predict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income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 level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F088518-AB2C-894E-A695-230842AE7D06}"/>
              </a:ext>
            </a:extLst>
          </p:cNvPr>
          <p:cNvSpPr/>
          <p:nvPr/>
        </p:nvSpPr>
        <p:spPr>
          <a:xfrm>
            <a:off x="5319425" y="2813694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BTC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67DEF0FB-1C82-ED49-87FD-E5E0B42D0CBD}"/>
              </a:ext>
            </a:extLst>
          </p:cNvPr>
          <p:cNvSpPr/>
          <p:nvPr/>
        </p:nvSpPr>
        <p:spPr>
          <a:xfrm>
            <a:off x="1107065" y="2823492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USD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= 1561.6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1664F8-1DAE-EC47-8AA4-7C1CCBC3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25" y="3211554"/>
            <a:ext cx="4040346" cy="2739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D9FEE-4D0B-A745-9C2A-50AA6979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5" y="3211554"/>
            <a:ext cx="4030537" cy="2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need to convert them to something meaningful.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Enter the t-statistic!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542D7414-5175-7744-BBC3-A4E485BAC5F0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714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types of contrasts: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T-tests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Against baseline.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Between regressors.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60735052-6FE4-1343-B691-211510646051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02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(implicit)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565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16166</TotalTime>
  <Words>1194</Words>
  <Application>Microsoft Macintosh PowerPoint</Application>
  <PresentationFormat>A4 (210 x 297 mm)</PresentationFormat>
  <Paragraphs>308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1" baseType="lpstr">
      <vt:lpstr>Arial</vt:lpstr>
      <vt:lpstr>Baskerville Old Face</vt:lpstr>
      <vt:lpstr>Calibri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404</cp:revision>
  <dcterms:modified xsi:type="dcterms:W3CDTF">2022-05-23T05:17:41Z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